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4" r:id="rId9"/>
    <p:sldId id="275" r:id="rId10"/>
    <p:sldId id="268" r:id="rId11"/>
    <p:sldId id="274" r:id="rId12"/>
    <p:sldId id="267" r:id="rId13"/>
    <p:sldId id="270" r:id="rId14"/>
    <p:sldId id="271" r:id="rId15"/>
    <p:sldId id="277" r:id="rId16"/>
    <p:sldId id="279" r:id="rId17"/>
    <p:sldId id="278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C2B1CC-E720-4E05-81EB-BF637D8A1FEA}" type="datetimeFigureOut">
              <a:rPr lang="hr-HR" smtClean="0"/>
              <a:pPr/>
              <a:t>9.2.2021.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F5EEDE-F88D-4B02-B5FA-C0DEFBADA2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loggerheroe.com/wp-content/uploads/2013/12/cyber-bull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72808" cy="3384376"/>
          </a:xfrm>
          <a:prstGeom prst="rect">
            <a:avLst/>
          </a:prstGeom>
          <a:noFill/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Bogdanka </a:t>
            </a:r>
            <a:r>
              <a:rPr lang="hr-HR" dirty="0" err="1" smtClean="0"/>
              <a:t>Mioković-Imrović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NASILJE NA INTERNETU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prepoznati nasilnika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err="1" smtClean="0"/>
              <a:t>Disfunkcionalni</a:t>
            </a:r>
            <a:r>
              <a:rPr lang="hr-HR" dirty="0" smtClean="0"/>
              <a:t> odnosi u stvarnom svijetu</a:t>
            </a:r>
          </a:p>
          <a:p>
            <a:r>
              <a:rPr lang="hr-HR" dirty="0" smtClean="0"/>
              <a:t>Narušena obiteljska dinamika</a:t>
            </a:r>
          </a:p>
          <a:p>
            <a:r>
              <a:rPr lang="hr-HR" dirty="0" smtClean="0"/>
              <a:t>Nedostatak nadzora u obitelji</a:t>
            </a:r>
          </a:p>
          <a:p>
            <a:r>
              <a:rPr lang="hr-HR" dirty="0" smtClean="0"/>
              <a:t>Nedostatak osjećaja pripadnosti</a:t>
            </a:r>
          </a:p>
          <a:p>
            <a:r>
              <a:rPr lang="hr-HR" dirty="0" smtClean="0"/>
              <a:t>Manjak empatije</a:t>
            </a:r>
          </a:p>
          <a:p>
            <a:r>
              <a:rPr lang="hr-HR" dirty="0" smtClean="0"/>
              <a:t>Iskrivljen sustav vrijednosti</a:t>
            </a:r>
          </a:p>
          <a:p>
            <a:r>
              <a:rPr lang="hr-HR" dirty="0" smtClean="0"/>
              <a:t>Često uključeni i u druge oblike nasilja (kao nasilnici, ali i kao žrtve)</a:t>
            </a:r>
            <a:endParaRPr lang="hr-HR" dirty="0"/>
          </a:p>
        </p:txBody>
      </p:sp>
      <p:pic>
        <p:nvPicPr>
          <p:cNvPr id="156673" name="Picture 1" descr="C:\Users\sanja\Desktop\2016-2017\depositphotos_8574217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348880"/>
            <a:ext cx="3024336" cy="201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Klasifikacija nasilnika: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Osvetoljubivi anđeo</a:t>
            </a:r>
          </a:p>
          <a:p>
            <a:r>
              <a:rPr lang="hr-HR" dirty="0" smtClean="0"/>
              <a:t>Nasilnik gladan moći</a:t>
            </a:r>
          </a:p>
          <a:p>
            <a:r>
              <a:rPr lang="hr-HR" dirty="0" smtClean="0"/>
              <a:t>Štreber osvetnik</a:t>
            </a:r>
          </a:p>
          <a:p>
            <a:r>
              <a:rPr lang="hr-HR" dirty="0" smtClean="0"/>
              <a:t>Zlobne djevojčice</a:t>
            </a:r>
          </a:p>
          <a:p>
            <a:r>
              <a:rPr lang="hr-HR" dirty="0" smtClean="0"/>
              <a:t>Nepažljivi</a:t>
            </a:r>
          </a:p>
        </p:txBody>
      </p:sp>
      <p:pic>
        <p:nvPicPr>
          <p:cNvPr id="155649" name="Picture 1" descr="C:\Users\sanja\Desktop\2016-2017\b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094902" cy="273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prepoznati žrtvu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emocionalna uznemirenosti za vrijeme ili poslije korištenja interneta</a:t>
            </a:r>
          </a:p>
          <a:p>
            <a:r>
              <a:rPr lang="hr-HR" dirty="0" smtClean="0"/>
              <a:t>izbjegavanje prijatelja i uobičajenih aktivnosti</a:t>
            </a:r>
          </a:p>
          <a:p>
            <a:r>
              <a:rPr lang="hr-HR" dirty="0" smtClean="0"/>
              <a:t>izbjegavanje škole i grupnih okupljanja</a:t>
            </a:r>
          </a:p>
          <a:p>
            <a:r>
              <a:rPr lang="hr-HR" dirty="0" smtClean="0"/>
              <a:t>lošije ocjene i ispadi bijesa kod kuće</a:t>
            </a:r>
          </a:p>
          <a:p>
            <a:r>
              <a:rPr lang="hr-HR" dirty="0" smtClean="0"/>
              <a:t>nagle promjene raspoloženja i ponašanja</a:t>
            </a:r>
          </a:p>
          <a:p>
            <a:r>
              <a:rPr lang="hr-HR" dirty="0" smtClean="0"/>
              <a:t>gubitak sna i apetita</a:t>
            </a:r>
          </a:p>
          <a:p>
            <a:r>
              <a:rPr lang="hr-HR" dirty="0" smtClean="0"/>
              <a:t>bijes, depresija, anksioznost, suicidalne ideje</a:t>
            </a:r>
          </a:p>
          <a:p>
            <a:endParaRPr lang="hr-HR" dirty="0"/>
          </a:p>
        </p:txBody>
      </p:sp>
      <p:pic>
        <p:nvPicPr>
          <p:cNvPr id="154625" name="Picture 1" descr="C:\Users\sanja\Desktop\2016-2017\maxresdefaul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2"/>
            <a:ext cx="3096344" cy="171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Zakonski okvir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Konvencija o pravima djeteta – članak 16.</a:t>
            </a:r>
          </a:p>
          <a:p>
            <a:endParaRPr lang="hr-HR" dirty="0" smtClean="0"/>
          </a:p>
          <a:p>
            <a:r>
              <a:rPr lang="hr-HR" dirty="0" smtClean="0"/>
              <a:t>Kazneni zakon: </a:t>
            </a:r>
          </a:p>
          <a:p>
            <a:pPr lvl="1"/>
            <a:r>
              <a:rPr lang="hr-HR" dirty="0" smtClean="0"/>
              <a:t>Uvreda</a:t>
            </a:r>
          </a:p>
          <a:p>
            <a:pPr lvl="1"/>
            <a:r>
              <a:rPr lang="hr-HR" dirty="0" smtClean="0"/>
              <a:t>Kleveta</a:t>
            </a:r>
          </a:p>
          <a:p>
            <a:pPr lvl="1"/>
            <a:r>
              <a:rPr lang="hr-HR" dirty="0" smtClean="0"/>
              <a:t>Iznošenje osobnih ili obiteljskih prilika</a:t>
            </a:r>
          </a:p>
          <a:p>
            <a:pPr lvl="1">
              <a:buNone/>
            </a:pPr>
            <a:endParaRPr lang="hr-HR" dirty="0" smtClean="0"/>
          </a:p>
        </p:txBody>
      </p:sp>
      <p:pic>
        <p:nvPicPr>
          <p:cNvPr id="153602" name="Picture 2" descr="https://encrypted-tbn2.gstatic.com/images?q=tbn:ANd9GcTtJgmSA4nTBC8nxP2z6lbwe6o80xH4mzFD60jK5yVRAMs2gC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312368" cy="176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učiniti kad se nasilje dogodi?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Reagirati</a:t>
            </a:r>
            <a:r>
              <a:rPr lang="hr-HR" dirty="0" smtClean="0"/>
              <a:t>!</a:t>
            </a:r>
          </a:p>
          <a:p>
            <a:r>
              <a:rPr lang="hr-HR" dirty="0" smtClean="0"/>
              <a:t>Podučiti dijete da ne odgovara na</a:t>
            </a:r>
          </a:p>
          <a:p>
            <a:pPr marL="0" indent="0">
              <a:buNone/>
            </a:pPr>
            <a:r>
              <a:rPr lang="hr-HR" dirty="0" smtClean="0"/>
              <a:t>nasilne, prijeteće ili bilo kakve sumnjive </a:t>
            </a:r>
          </a:p>
          <a:p>
            <a:pPr marL="0" indent="0">
              <a:buNone/>
            </a:pPr>
            <a:r>
              <a:rPr lang="hr-HR" dirty="0" smtClean="0"/>
              <a:t>poruke,</a:t>
            </a:r>
          </a:p>
          <a:p>
            <a:r>
              <a:rPr lang="hr-HR" dirty="0" smtClean="0"/>
              <a:t>Ne brisati poruke ili slike( mogu poslužiti kao dokaz)</a:t>
            </a:r>
          </a:p>
          <a:p>
            <a:r>
              <a:rPr lang="hr-HR" dirty="0" smtClean="0"/>
              <a:t>Pokušati otkriti identitet nasilnika</a:t>
            </a:r>
          </a:p>
          <a:p>
            <a:r>
              <a:rPr lang="hr-HR" dirty="0" smtClean="0"/>
              <a:t>Kontaktirati poslužitelja internetske usluge</a:t>
            </a:r>
          </a:p>
          <a:p>
            <a:r>
              <a:rPr lang="hr-HR" dirty="0" smtClean="0"/>
              <a:t>Kontaktirati školu</a:t>
            </a:r>
          </a:p>
          <a:p>
            <a:r>
              <a:rPr lang="hr-HR" dirty="0" smtClean="0"/>
              <a:t>Ako je identitet nasilnika poznat, pokušati kontaktirati njegove roditelje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51553" name="Picture 1" descr="C:\Users\sanja\Desktop\2016-2017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5"/>
            <a:ext cx="2664296" cy="228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reći djetetu koje je doživjelo </a:t>
            </a:r>
            <a:r>
              <a:rPr lang="hr-HR" dirty="0" err="1" smtClean="0"/>
              <a:t>cyberbullying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da ne odgovara na nasilne, prijeteće ili na bilo kakav način sumnjive poruke </a:t>
            </a:r>
          </a:p>
          <a:p>
            <a:r>
              <a:rPr lang="hr-HR" dirty="0" smtClean="0"/>
              <a:t>da ne briše poruke ili slike, jer mogu poslužiti kao dokaz </a:t>
            </a:r>
          </a:p>
          <a:p>
            <a:r>
              <a:rPr lang="hr-HR" dirty="0" smtClean="0"/>
              <a:t>pokušati otkriti identitet nasilnika kako bi se mogle poduzeti adekvatne mjere za sprječavanje nasilja </a:t>
            </a:r>
          </a:p>
          <a:p>
            <a:r>
              <a:rPr lang="hr-HR" dirty="0" smtClean="0"/>
              <a:t>kontaktirati internet </a:t>
            </a:r>
            <a:r>
              <a:rPr lang="hr-HR" dirty="0" err="1" smtClean="0"/>
              <a:t>providera</a:t>
            </a:r>
            <a:r>
              <a:rPr lang="hr-HR" dirty="0" smtClean="0"/>
              <a:t> </a:t>
            </a:r>
          </a:p>
          <a:p>
            <a:r>
              <a:rPr lang="hr-HR" dirty="0" smtClean="0"/>
              <a:t>da obavijesti roditelje, razrednika ili stručnu službu škole</a:t>
            </a:r>
          </a:p>
          <a:p>
            <a:endParaRPr lang="hr-HR" dirty="0"/>
          </a:p>
        </p:txBody>
      </p:sp>
      <p:pic>
        <p:nvPicPr>
          <p:cNvPr id="150529" name="Picture 1" descr="C:\Users\sanja\Desktop\2016-2017\yournotal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0"/>
            <a:ext cx="2915816" cy="218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mogu učiniti roditelji da do nasilja ne dođe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Pronađite vremena za djecu- nemojte umjesto svog društva djeci ponuditi Internet ili računalo</a:t>
            </a:r>
          </a:p>
          <a:p>
            <a:r>
              <a:rPr lang="hr-HR" dirty="0" smtClean="0"/>
              <a:t>Naučite više o računalima tako da možete s djecom razgovarati o njima zanimljivim temama</a:t>
            </a:r>
          </a:p>
          <a:p>
            <a:r>
              <a:rPr lang="hr-HR" dirty="0" smtClean="0"/>
              <a:t>Ograničite uporabu računala na jedan ili dva sata dnevno-postavite jasna pravila</a:t>
            </a:r>
          </a:p>
          <a:p>
            <a:r>
              <a:rPr lang="hr-HR" dirty="0" smtClean="0"/>
              <a:t>Razgovarajte s djetetom o opasnostima koje vrebaju na internetu</a:t>
            </a:r>
          </a:p>
          <a:p>
            <a:r>
              <a:rPr lang="hr-HR" dirty="0" smtClean="0"/>
              <a:t>Stavite računalo u dnevni boravak i kontrolirajte uporabu mobitela</a:t>
            </a:r>
          </a:p>
          <a:p>
            <a:r>
              <a:rPr lang="hr-HR" dirty="0" smtClean="0"/>
              <a:t>Upoznajte njihove internetske prijatelje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578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6600" dirty="0" smtClean="0"/>
              <a:t>Hvala na pažnji!</a:t>
            </a:r>
          </a:p>
          <a:p>
            <a:pPr algn="ctr">
              <a:buNone/>
            </a:pPr>
            <a:r>
              <a:rPr lang="hr-HR" sz="6600" dirty="0" smtClean="0">
                <a:sym typeface="Wingdings" pitchFamily="2" charset="2"/>
              </a:rPr>
              <a:t>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rgbClr val="B0D9D8"/>
              </a:buClr>
            </a:pPr>
            <a:endParaRPr lang="hr-HR" dirty="0" smtClean="0"/>
          </a:p>
          <a:p>
            <a:pPr algn="just">
              <a:lnSpc>
                <a:spcPct val="80000"/>
              </a:lnSpc>
              <a:buClr>
                <a:srgbClr val="B0D9D8"/>
              </a:buClr>
            </a:pPr>
            <a:endParaRPr lang="hr-HR" dirty="0" smtClean="0"/>
          </a:p>
          <a:p>
            <a:pPr algn="just">
              <a:lnSpc>
                <a:spcPct val="80000"/>
              </a:lnSpc>
              <a:buClr>
                <a:srgbClr val="B0D9D8"/>
              </a:buClr>
            </a:pPr>
            <a:endParaRPr lang="hr-HR" dirty="0" smtClean="0"/>
          </a:p>
          <a:p>
            <a:pPr algn="just">
              <a:lnSpc>
                <a:spcPct val="80000"/>
              </a:lnSpc>
              <a:buClr>
                <a:srgbClr val="B0D9D8"/>
              </a:buClr>
            </a:pPr>
            <a:endParaRPr lang="hr-HR" dirty="0" smtClean="0"/>
          </a:p>
          <a:p>
            <a:pPr algn="just">
              <a:lnSpc>
                <a:spcPct val="80000"/>
              </a:lnSpc>
              <a:buClr>
                <a:srgbClr val="B0D9D8"/>
              </a:buClr>
            </a:pPr>
            <a:endParaRPr lang="hr-HR" dirty="0" smtClean="0"/>
          </a:p>
          <a:p>
            <a:pPr algn="just">
              <a:lnSpc>
                <a:spcPct val="80000"/>
              </a:lnSpc>
              <a:buClr>
                <a:srgbClr val="B0D9D8"/>
              </a:buClr>
            </a:pPr>
            <a:r>
              <a:rPr lang="hr-HR" dirty="0" smtClean="0"/>
              <a:t>situacije kad je dijete ili tinejdžer izloženo napadu drugog djeteta, tinejdžera ili grupe djece, putem interneta ili mobilnog telefona s ciljem uzrokovanja štete ili neugode</a:t>
            </a:r>
            <a:endParaRPr lang="hr-HR" dirty="0" smtClean="0">
              <a:solidFill>
                <a:srgbClr val="006666"/>
              </a:solidFill>
            </a:endParaRPr>
          </a:p>
          <a:p>
            <a:pPr>
              <a:buNone/>
            </a:pPr>
            <a:endParaRPr lang="hr-HR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počinitelj</a:t>
            </a:r>
            <a:r>
              <a:rPr lang="it-IT" dirty="0" smtClean="0"/>
              <a:t>(i) </a:t>
            </a:r>
            <a:r>
              <a:rPr lang="it-IT" dirty="0" err="1" smtClean="0"/>
              <a:t>i</a:t>
            </a:r>
            <a:r>
              <a:rPr lang="it-IT" dirty="0" smtClean="0"/>
              <a:t> </a:t>
            </a:r>
            <a:r>
              <a:rPr lang="it-IT" dirty="0" err="1" smtClean="0"/>
              <a:t>žrtva</a:t>
            </a:r>
            <a:r>
              <a:rPr lang="it-IT" dirty="0" smtClean="0"/>
              <a:t>(e) su </a:t>
            </a:r>
            <a:r>
              <a:rPr lang="it-IT" dirty="0" err="1" smtClean="0"/>
              <a:t>djeca</a:t>
            </a:r>
            <a:r>
              <a:rPr lang="it-IT" dirty="0" smtClean="0"/>
              <a:t> i/ili </a:t>
            </a:r>
            <a:r>
              <a:rPr lang="it-IT" dirty="0" err="1" smtClean="0"/>
              <a:t>maloljetnici</a:t>
            </a:r>
            <a:endParaRPr lang="it-IT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164866" name="Picture 2" descr="C:\Users\sanja\Desktop\2016-2017\anonymity-69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CYBERBULLYING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¢"/>
            </a:pPr>
            <a:endParaRPr kumimoji="0" lang="hr-HR" sz="3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¢"/>
            </a:pP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Nazivamo još:</a:t>
            </a:r>
          </a:p>
          <a:p>
            <a:pPr lvl="0" fontAlgn="base"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endParaRPr kumimoji="0" lang="hr-HR" sz="3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1" fontAlgn="base"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hr-HR" kern="0" dirty="0">
                <a:latin typeface="Arial"/>
                <a:cs typeface="Arial"/>
              </a:rPr>
              <a:t>Virtualno zlostavljanje</a:t>
            </a:r>
          </a:p>
          <a:p>
            <a:pPr lvl="1" fontAlgn="base"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hr-HR" kern="0" dirty="0">
                <a:latin typeface="Arial"/>
                <a:cs typeface="Arial"/>
              </a:rPr>
              <a:t>Nasilje preko interneta/mobitela</a:t>
            </a:r>
          </a:p>
          <a:p>
            <a:pPr lvl="1" fontAlgn="base"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hr-HR" kern="0" dirty="0">
                <a:latin typeface="Arial"/>
                <a:cs typeface="Arial"/>
              </a:rPr>
              <a:t>Zlostavljanje preko interneta/mobitela</a:t>
            </a:r>
          </a:p>
          <a:p>
            <a:pPr lvl="1" fontAlgn="base"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hr-HR" kern="0" dirty="0">
                <a:latin typeface="Arial"/>
                <a:cs typeface="Arial"/>
              </a:rPr>
              <a:t>Elektronsko nasilje</a:t>
            </a:r>
          </a:p>
          <a:p>
            <a:pPr lvl="1" fontAlgn="base"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hr-HR" kern="0" dirty="0">
                <a:latin typeface="Arial"/>
                <a:cs typeface="Arial"/>
              </a:rPr>
              <a:t>Elektronski </a:t>
            </a:r>
            <a:r>
              <a:rPr lang="hr-HR" kern="0" dirty="0" err="1">
                <a:latin typeface="Arial"/>
                <a:cs typeface="Arial"/>
              </a:rPr>
              <a:t>bullying</a:t>
            </a:r>
            <a:endParaRPr lang="hr-HR" kern="0" dirty="0">
              <a:latin typeface="Arial"/>
              <a:cs typeface="Arial"/>
            </a:endParaRPr>
          </a:p>
        </p:txBody>
      </p:sp>
      <p:pic>
        <p:nvPicPr>
          <p:cNvPr id="4" name="Picture 4" descr="Ilustracija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46076"/>
            <a:ext cx="2683994" cy="43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</a:t>
            </a:r>
            <a:r>
              <a:rPr lang="hr-HR" dirty="0" err="1" smtClean="0"/>
              <a:t>cyberbullyinga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Izravan napad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smtClean="0"/>
              <a:t>Neizravan napad</a:t>
            </a:r>
            <a:endParaRPr lang="hr-HR" dirty="0"/>
          </a:p>
        </p:txBody>
      </p:sp>
      <p:pic>
        <p:nvPicPr>
          <p:cNvPr id="162817" name="Picture 1" descr="C:\Users\sanja\Desktop\2016-2017\what-is-cyber-bull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2773164" cy="277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Izravan napad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B0D9D8"/>
              </a:buClr>
              <a:buNone/>
            </a:pPr>
            <a:endParaRPr lang="hr-HR" dirty="0" smtClean="0"/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endParaRPr lang="hr-HR" smtClean="0"/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smtClean="0"/>
              <a:t>uznemirujuće </a:t>
            </a:r>
            <a:r>
              <a:rPr lang="hr-HR" dirty="0" smtClean="0"/>
              <a:t>poruke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 smtClean="0"/>
              <a:t>krađa lozinke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 smtClean="0"/>
              <a:t>objava privatnih podataka ili neistina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 smtClean="0"/>
              <a:t>uznemirujuće slike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 smtClean="0"/>
              <a:t>internetske ankete o žrtvi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/>
              <a:t>s</a:t>
            </a:r>
            <a:r>
              <a:rPr lang="hr-HR" dirty="0" smtClean="0"/>
              <a:t>lanje virusa</a:t>
            </a:r>
          </a:p>
          <a:p>
            <a:pPr lvl="1">
              <a:buClr>
                <a:srgbClr val="B0D9D8"/>
              </a:buClr>
              <a:buFont typeface="Arial" pitchFamily="34" charset="0"/>
              <a:buChar char="•"/>
            </a:pPr>
            <a:r>
              <a:rPr lang="hr-HR" dirty="0"/>
              <a:t>s</a:t>
            </a:r>
            <a:r>
              <a:rPr lang="hr-HR" dirty="0" smtClean="0"/>
              <a:t>lanje pornografije ili neželjenog sadržaja</a:t>
            </a:r>
          </a:p>
        </p:txBody>
      </p:sp>
      <p:pic>
        <p:nvPicPr>
          <p:cNvPr id="161794" name="Picture 2" descr="C:\Users\sanja\Desktop\2016-2017\Cyberbull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225" y="4221088"/>
            <a:ext cx="2314732" cy="204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Neizravni napad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nasilje preko posrednika</a:t>
            </a:r>
          </a:p>
          <a:p>
            <a:r>
              <a:rPr lang="hr-HR" dirty="0" smtClean="0"/>
              <a:t>počinitelj napada žrtvu preko treće osobe, koja toga najčešće nije svjesna</a:t>
            </a:r>
          </a:p>
          <a:p>
            <a:r>
              <a:rPr lang="hr-HR" dirty="0"/>
              <a:t>j</a:t>
            </a:r>
            <a:r>
              <a:rPr lang="hr-HR" dirty="0" smtClean="0"/>
              <a:t>edna od najopasnijih vrsta nasilja preko interneta</a:t>
            </a:r>
            <a:endParaRPr lang="hr-HR" dirty="0"/>
          </a:p>
        </p:txBody>
      </p:sp>
      <p:pic>
        <p:nvPicPr>
          <p:cNvPr id="160769" name="Picture 1" descr="C:\Users\sanja\Desktop\2016-2017\cyberbully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658" y="3645024"/>
            <a:ext cx="342851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Pojavni oblici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Vrijeđanje (</a:t>
            </a:r>
            <a:r>
              <a:rPr lang="hr-HR" dirty="0" err="1" smtClean="0"/>
              <a:t>flaming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Uznemiravanje (</a:t>
            </a:r>
            <a:r>
              <a:rPr lang="hr-HR" dirty="0" err="1" smtClean="0"/>
              <a:t>harassment</a:t>
            </a:r>
            <a:r>
              <a:rPr lang="hr-HR" dirty="0" smtClean="0"/>
              <a:t>)</a:t>
            </a:r>
          </a:p>
          <a:p>
            <a:r>
              <a:rPr lang="hr-HR" dirty="0" smtClean="0"/>
              <a:t>Ogovaranje i klevetanje</a:t>
            </a:r>
          </a:p>
          <a:p>
            <a:r>
              <a:rPr lang="hr-HR" dirty="0" smtClean="0"/>
              <a:t>Lažno predstavljanje (</a:t>
            </a:r>
            <a:r>
              <a:rPr lang="hr-HR" dirty="0" err="1" smtClean="0"/>
              <a:t>impersonation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Javno razotkrivanje (</a:t>
            </a:r>
            <a:r>
              <a:rPr lang="hr-HR" dirty="0" err="1" smtClean="0"/>
              <a:t>outing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Obmanjivanje (</a:t>
            </a:r>
            <a:r>
              <a:rPr lang="hr-HR" dirty="0" err="1" smtClean="0"/>
              <a:t>trickering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Isključivanje (</a:t>
            </a:r>
            <a:r>
              <a:rPr lang="hr-HR" dirty="0" err="1" smtClean="0"/>
              <a:t>exclusion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Uhođenje i proganjanje (</a:t>
            </a:r>
            <a:r>
              <a:rPr lang="hr-HR" dirty="0" err="1" smtClean="0"/>
              <a:t>cyberstalking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Veselo šamaranje (</a:t>
            </a:r>
            <a:r>
              <a:rPr lang="hr-HR" dirty="0" err="1" smtClean="0"/>
              <a:t>happy</a:t>
            </a:r>
            <a:r>
              <a:rPr lang="hr-HR" dirty="0" smtClean="0"/>
              <a:t> </a:t>
            </a:r>
            <a:r>
              <a:rPr lang="hr-HR" dirty="0" err="1" smtClean="0"/>
              <a:t>slapping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159746" name="Picture 2" descr="C:\Users\sanja\Desktop\2016-2017\cyberbullyin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032" y="2060848"/>
            <a:ext cx="314096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Najveće odlike </a:t>
            </a:r>
            <a:r>
              <a:rPr lang="hr-HR" dirty="0" err="1" smtClean="0"/>
              <a:t>cyberbullyinga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javno objavljivanje uvredljivih komentara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šira publika koja svjedoči nasilju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trajnost i snaga pisane riječi ili postavljene slike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sposobnost napadača da zlostavlja žrtvu 24 sata dnevno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nemogućnost bijega žrtve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anonimnost zlostavljača </a:t>
            </a:r>
          </a:p>
        </p:txBody>
      </p:sp>
      <p:pic>
        <p:nvPicPr>
          <p:cNvPr id="158721" name="Picture 1" descr="C:\Users\sanja\Desktop\2016-2017\526691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33685"/>
            <a:ext cx="3535040" cy="238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kažu istraživanja?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Najčešći oblici:</a:t>
            </a:r>
          </a:p>
          <a:p>
            <a:pPr lvl="1"/>
            <a:r>
              <a:rPr lang="hr-HR" dirty="0" smtClean="0"/>
              <a:t>uvredljive poruke i komentari </a:t>
            </a:r>
          </a:p>
          <a:p>
            <a:pPr lvl="1"/>
            <a:r>
              <a:rPr lang="hr-HR" dirty="0" smtClean="0"/>
              <a:t>širenje laži</a:t>
            </a:r>
          </a:p>
          <a:p>
            <a:pPr lvl="1"/>
            <a:r>
              <a:rPr lang="hr-HR" dirty="0" smtClean="0"/>
              <a:t>ogovaranje</a:t>
            </a:r>
          </a:p>
          <a:p>
            <a:r>
              <a:rPr lang="hr-HR" dirty="0" err="1" smtClean="0"/>
              <a:t>Prevalencija</a:t>
            </a:r>
            <a:r>
              <a:rPr lang="hr-HR" dirty="0" smtClean="0"/>
              <a:t>: </a:t>
            </a:r>
          </a:p>
          <a:p>
            <a:pPr lvl="1"/>
            <a:r>
              <a:rPr lang="hr-HR" dirty="0" smtClean="0"/>
              <a:t>55% doživjelo nasilje</a:t>
            </a:r>
          </a:p>
          <a:p>
            <a:pPr lvl="1"/>
            <a:r>
              <a:rPr lang="hr-HR" dirty="0" smtClean="0"/>
              <a:t>30% činilo nasilje</a:t>
            </a:r>
          </a:p>
          <a:p>
            <a:r>
              <a:rPr lang="hr-HR" dirty="0" smtClean="0"/>
              <a:t>Prediktori za činjenje i doživljavanje nasilja:</a:t>
            </a:r>
          </a:p>
          <a:p>
            <a:pPr lvl="1"/>
            <a:r>
              <a:rPr lang="hr-HR" dirty="0" smtClean="0"/>
              <a:t>percepcija socijalne nepravde</a:t>
            </a:r>
          </a:p>
          <a:p>
            <a:pPr lvl="1"/>
            <a:r>
              <a:rPr lang="hr-HR" dirty="0" smtClean="0"/>
              <a:t>nedovoljna podrška okoline</a:t>
            </a:r>
          </a:p>
          <a:p>
            <a:pPr lvl="1">
              <a:buFont typeface="Arial" pitchFamily="34" charset="0"/>
              <a:buChar char="•"/>
            </a:pPr>
            <a:endParaRPr lang="hr-HR" dirty="0" smtClean="0"/>
          </a:p>
        </p:txBody>
      </p:sp>
      <p:pic>
        <p:nvPicPr>
          <p:cNvPr id="4" name="Picture 1" descr="C:\Users\sanja\Desktop\2016-2017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635896" cy="204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714</TotalTime>
  <Words>531</Words>
  <Application>Microsoft Office PowerPoint</Application>
  <PresentationFormat>Prikaz na zaslonu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Gill Sans MT</vt:lpstr>
      <vt:lpstr>Wingdings</vt:lpstr>
      <vt:lpstr>Wingdings 3</vt:lpstr>
      <vt:lpstr>Izvorni</vt:lpstr>
      <vt:lpstr>NASILJE NA INTERNETU</vt:lpstr>
      <vt:lpstr>PowerPointova prezentacija</vt:lpstr>
      <vt:lpstr>CYBERBULLYING</vt:lpstr>
      <vt:lpstr>Vrste cyberbullyinga</vt:lpstr>
      <vt:lpstr>Izravan napad</vt:lpstr>
      <vt:lpstr>Neizravni napad  </vt:lpstr>
      <vt:lpstr>Pojavni oblici</vt:lpstr>
      <vt:lpstr>Najveće odlike cyberbullyinga</vt:lpstr>
      <vt:lpstr>Što kažu istraživanja?</vt:lpstr>
      <vt:lpstr>Kako prepoznati nasilnika</vt:lpstr>
      <vt:lpstr>Klasifikacija nasilnika:</vt:lpstr>
      <vt:lpstr>Kako prepoznati žrtvu</vt:lpstr>
      <vt:lpstr>Zakonski okvir</vt:lpstr>
      <vt:lpstr>Što učiniti kad se nasilje dogodi?</vt:lpstr>
      <vt:lpstr>Što reći djetetu koje je doživjelo cyberbullying?</vt:lpstr>
      <vt:lpstr>Što mogu učiniti roditelji da do nasilja ne dođe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sanja</dc:creator>
  <cp:lastModifiedBy>Pedagog</cp:lastModifiedBy>
  <cp:revision>71</cp:revision>
  <dcterms:created xsi:type="dcterms:W3CDTF">2016-12-14T10:04:55Z</dcterms:created>
  <dcterms:modified xsi:type="dcterms:W3CDTF">2021-02-09T08:57:59Z</dcterms:modified>
</cp:coreProperties>
</file>